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24" r:id="rId2"/>
    <p:sldId id="391" r:id="rId3"/>
    <p:sldId id="392" r:id="rId4"/>
    <p:sldId id="557" r:id="rId5"/>
    <p:sldId id="461" r:id="rId6"/>
    <p:sldId id="551" r:id="rId7"/>
    <p:sldId id="626" r:id="rId8"/>
    <p:sldId id="580" r:id="rId9"/>
    <p:sldId id="627" r:id="rId10"/>
    <p:sldId id="410" r:id="rId11"/>
    <p:sldId id="634" r:id="rId12"/>
    <p:sldId id="633" r:id="rId13"/>
    <p:sldId id="635" r:id="rId14"/>
    <p:sldId id="629" r:id="rId15"/>
    <p:sldId id="630" r:id="rId16"/>
    <p:sldId id="628" r:id="rId17"/>
    <p:sldId id="631" r:id="rId18"/>
    <p:sldId id="632" r:id="rId19"/>
    <p:sldId id="637" r:id="rId20"/>
    <p:sldId id="638" r:id="rId21"/>
    <p:sldId id="639" r:id="rId22"/>
    <p:sldId id="640" r:id="rId23"/>
    <p:sldId id="636" r:id="rId24"/>
    <p:sldId id="641" r:id="rId25"/>
    <p:sldId id="645" r:id="rId26"/>
    <p:sldId id="642" r:id="rId27"/>
    <p:sldId id="643" r:id="rId28"/>
    <p:sldId id="644" r:id="rId2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Lodenkemper" initials="LL" lastIdx="1" clrIdx="0">
    <p:extLst/>
  </p:cmAuthor>
  <p:cmAuthor id="2" name="Karl Reinecke" initials="K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C6600"/>
    <a:srgbClr val="00FF00"/>
    <a:srgbClr val="F97B71"/>
    <a:srgbClr val="E9EDF4"/>
    <a:srgbClr val="D0D8E8"/>
    <a:srgbClr val="FFEBCD"/>
    <a:srgbClr val="FFFFCC"/>
    <a:srgbClr val="FF5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318" y="72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72EB-F475-488A-813D-F25828B3EDE7}" type="datetimeFigureOut">
              <a:rPr lang="en-GB" smtClean="0"/>
              <a:pPr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A6AD-0FD0-4F5A-BB8F-7B33CBC078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35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730471-F76F-4CDC-8902-189038F7F66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888FDF-E2C3-40CF-B2AD-C7A2C5FDB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8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394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12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29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Erik to present progress, Reminder of two stage process (Classification followed be RQOs – but gazetted together). Link to RQOs? Then zoom in on the classification process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88FDF-E2C3-40CF-B2AD-C7A2C5FDBF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24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Erik and team to present the methodology</a:t>
            </a:r>
            <a:r>
              <a:rPr lang="en-US" altLang="en-US" baseline="0" dirty="0" smtClean="0">
                <a:ea typeface="ＭＳ Ｐゴシック" pitchFamily="34" charset="-128"/>
              </a:rPr>
              <a:t> used for scenario evaluation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03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88FDF-E2C3-40CF-B2AD-C7A2C5FDBFE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9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88FDF-E2C3-40CF-B2AD-C7A2C5FDBFE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14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987393-4BAF-44DA-8B76-6012424E7849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64CC87-6A4C-4263-A52E-8829D8A23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3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161454-ADA6-45D6-B9B6-8C2014FB37B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C5116C-BE80-4217-9CDC-3DB1B70B1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D1B60D-D46A-45AA-811C-58C5B89D854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F0BB2-4187-4818-A057-A34C1D95F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0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5D9F13-04AC-4095-A76B-619EAFDF43A8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4AC2A6-3926-4B6C-98C7-DFAFECD7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01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85E36A-282D-4809-A041-055E72C5B7DC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183E4F-D3B4-4CAC-B6FE-87BEAB8CB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E460CD-7DB1-4E0C-9193-8FCCD8024AF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C22AF0-F511-4896-B988-A3E7727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5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CED1E6-E771-42C2-9B7F-2493C1DBB07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B1FCAF-BF12-40C8-A800-87900226E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0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7667F4-55C5-46E7-990F-B9950AB3CD3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0FFCBB-2AFB-4E3E-9D8B-299DBF954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508D5-E4F4-46DE-821D-8D58DCACD37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C80EAA-A15B-4E9D-BF4E-A4D79FA33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48E02B-8E60-4869-B957-F7919790036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D386AC-7BBB-4A30-8DFD-FCEC05687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2579C-C942-4AE6-A173-E5FB27E4F397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FEFE33-234B-475E-8AD2-B1DC825D9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WS Slide 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35802" y="1780295"/>
            <a:ext cx="862878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defRPr/>
            </a:pPr>
            <a:r>
              <a:rPr lang="en-US" sz="20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The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Determination of Water Resources Classes and Resource Quality Objectives in the Breede-Gouritz WMA</a:t>
            </a:r>
            <a:r>
              <a:rPr lang="en-ZA" sz="20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 </a:t>
            </a:r>
          </a:p>
          <a:p>
            <a:pPr lvl="0">
              <a:defRPr/>
            </a:pPr>
            <a:endParaRPr lang="en-US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TTG 2</a:t>
            </a:r>
            <a:endParaRPr lang="en-US" sz="20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Presented by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: Barry Clark</a:t>
            </a: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 smtClean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Date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: 12 March 2018</a:t>
            </a:r>
          </a:p>
          <a:p>
            <a:pPr lvl="0">
              <a:defRPr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Venue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: </a:t>
            </a:r>
            <a:r>
              <a:rPr lang="en-ZA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Graham and Rhona Beck Skills Centre, Robertson</a:t>
            </a: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</p:txBody>
      </p:sp>
      <p:pic>
        <p:nvPicPr>
          <p:cNvPr id="14341" name="Picture 1" descr="NDP_LOGO-1_colo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116" y="77638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1749669"/>
            <a:ext cx="6383337" cy="2269175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RQOs for estuaries in the </a:t>
            </a:r>
            <a:r>
              <a:rPr lang="en-ZA" sz="4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Gouritz</a:t>
            </a:r>
            <a:r>
              <a:rPr lang="en-Z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23281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084" y="1600200"/>
            <a:ext cx="695471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Estuaries in the Gouritz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Prioritisation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estuaries for RQO development </a:t>
            </a:r>
            <a:endParaRPr lang="en-ZA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Selection </a:t>
            </a:r>
            <a:r>
              <a:rPr lang="en-GB" dirty="0"/>
              <a:t>of indicators for monitoring</a:t>
            </a:r>
            <a:endParaRPr lang="en-ZA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Numerical </a:t>
            </a:r>
            <a:r>
              <a:rPr lang="en-GB" dirty="0"/>
              <a:t>RQOs and narrative </a:t>
            </a:r>
            <a:r>
              <a:rPr lang="en-GB" dirty="0" smtClean="0"/>
              <a:t>limits (examples)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70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aurecon.info\shares\ZACPT\Projects\Projects\112722   Breede-Gouritz WR Classes &amp; RQOs\03 Prj Del\15 GIS\jpg_pdf\A4\gou_est_A4_v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52776" r="21679" b="5577"/>
          <a:stretch/>
        </p:blipFill>
        <p:spPr bwMode="auto">
          <a:xfrm>
            <a:off x="334109" y="1160585"/>
            <a:ext cx="8968132" cy="5222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40" y="90006"/>
            <a:ext cx="8229600" cy="1143000"/>
          </a:xfrm>
        </p:spPr>
        <p:txBody>
          <a:bodyPr/>
          <a:lstStyle/>
          <a:p>
            <a:r>
              <a:rPr lang="en-US" b="1" dirty="0" smtClean="0"/>
              <a:t>Estuaries in the </a:t>
            </a:r>
            <a:r>
              <a:rPr lang="en-US" b="1" dirty="0" err="1" smtClean="0"/>
              <a:t>Gouritz</a:t>
            </a:r>
            <a:r>
              <a:rPr lang="en-US" b="1" dirty="0" smtClean="0"/>
              <a:t> region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778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6" y="63630"/>
            <a:ext cx="7482255" cy="1143000"/>
          </a:xfrm>
        </p:spPr>
        <p:txBody>
          <a:bodyPr/>
          <a:lstStyle/>
          <a:p>
            <a:r>
              <a:rPr lang="en-US" b="1" dirty="0"/>
              <a:t>Estuaries in the </a:t>
            </a:r>
            <a:r>
              <a:rPr lang="en-US" b="1" dirty="0" err="1"/>
              <a:t>Gouritz</a:t>
            </a:r>
            <a:r>
              <a:rPr lang="en-US" b="1" dirty="0"/>
              <a:t> region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52869"/>
              </p:ext>
            </p:extLst>
          </p:nvPr>
        </p:nvGraphicFramePr>
        <p:xfrm>
          <a:off x="1628686" y="889912"/>
          <a:ext cx="7225169" cy="543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267"/>
                <a:gridCol w="1018314"/>
                <a:gridCol w="980318"/>
                <a:gridCol w="980318"/>
                <a:gridCol w="1124705"/>
                <a:gridCol w="828331"/>
                <a:gridCol w="987916"/>
              </a:tblGrid>
              <a:tr h="2172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IUA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REC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Current</a:t>
                      </a:r>
                      <a:endParaRPr lang="en-ZA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Target</a:t>
                      </a:r>
                      <a:endParaRPr lang="en-ZA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72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17780" marT="0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EC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EC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Duiwenhoks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82.4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Goukou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80.6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80.6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78.9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Gouritz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71.5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64.6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47.4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Blinde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98.0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96.3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68.8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Hartenbos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64.3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83.2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80.7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Klein </a:t>
                      </a:r>
                      <a:r>
                        <a:rPr lang="en-GB" sz="1200" dirty="0" err="1">
                          <a:effectLst/>
                        </a:rPr>
                        <a:t>Brak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89.9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89.9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76.5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Groot </a:t>
                      </a:r>
                      <a:r>
                        <a:rPr lang="en-GB" sz="1200" dirty="0" err="1">
                          <a:effectLst/>
                        </a:rPr>
                        <a:t>Brak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58.5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58.5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53.8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Tweekuilen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65.3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96.3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72.3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Gericke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65.3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96.3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72.3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Maalgate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96.3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96.3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80.0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Gwaaiing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98.7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98.7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85.4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Kaaimans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72.3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72.3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72.1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Wildernis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88.5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88.5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88.5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Swartvlei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90.9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B/C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90.9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B/C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77.8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Goukamma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92.8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87.4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87.3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Knysna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95.0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95.0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B/C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76.3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Noetsie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91.7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91.7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65.1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Piesang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91.7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91.7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72.3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Keurbooms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87.3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87.3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A/B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77.3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Matjies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63.5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Sout</a:t>
                      </a:r>
                      <a:r>
                        <a:rPr lang="en-GB" sz="1200" dirty="0">
                          <a:effectLst/>
                        </a:rPr>
                        <a:t> (</a:t>
                      </a:r>
                      <a:r>
                        <a:rPr lang="en-GB" sz="1200" dirty="0" err="1">
                          <a:effectLst/>
                        </a:rPr>
                        <a:t>Oos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85.0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Groot (Wes)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91.1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86.2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Bloukrans</a:t>
                      </a:r>
                      <a:endParaRPr lang="en-ZA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91.8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91.8</a:t>
                      </a:r>
                      <a:endParaRPr lang="en-ZA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97.9</a:t>
                      </a:r>
                      <a:endParaRPr lang="en-ZA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822" y="274638"/>
            <a:ext cx="7112977" cy="1143000"/>
          </a:xfrm>
        </p:spPr>
        <p:txBody>
          <a:bodyPr/>
          <a:lstStyle/>
          <a:p>
            <a:r>
              <a:rPr lang="en-ZA" b="1" dirty="0" smtClean="0"/>
              <a:t>Prioritisation of estuaries for RQO development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822" y="1907931"/>
            <a:ext cx="7112978" cy="4218232"/>
          </a:xfrm>
        </p:spPr>
        <p:txBody>
          <a:bodyPr/>
          <a:lstStyle/>
          <a:p>
            <a:r>
              <a:rPr lang="en-GB" dirty="0" smtClean="0"/>
              <a:t>Priority estuaries were identified using two approaches:</a:t>
            </a:r>
          </a:p>
          <a:p>
            <a:pPr lvl="1"/>
            <a:r>
              <a:rPr lang="en-GB" dirty="0" smtClean="0"/>
              <a:t>Estuary Importance Score (EIS) which is incorporated in the EWR methods for estuaries (initially completed in 2002 for all estuaries in SA, updated in numerous times thereafter)</a:t>
            </a:r>
          </a:p>
          <a:p>
            <a:pPr lvl="1"/>
            <a:r>
              <a:rPr lang="en-ZA" dirty="0" smtClean="0"/>
              <a:t>Resource Unit Prioritisation Tool (RUPT), </a:t>
            </a:r>
            <a:r>
              <a:rPr lang="en-ZA" dirty="0"/>
              <a:t>published by DWA (2011</a:t>
            </a:r>
            <a:r>
              <a:rPr lang="en-ZA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6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274638"/>
            <a:ext cx="7104185" cy="1143000"/>
          </a:xfrm>
        </p:spPr>
        <p:txBody>
          <a:bodyPr/>
          <a:lstStyle/>
          <a:p>
            <a:r>
              <a:rPr lang="en-US" sz="4000" b="1" dirty="0" smtClean="0"/>
              <a:t>Estuary Importance Score (EIS)</a:t>
            </a:r>
            <a:endParaRPr lang="en-ZA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47671"/>
              </p:ext>
            </p:extLst>
          </p:nvPr>
        </p:nvGraphicFramePr>
        <p:xfrm>
          <a:off x="1799490" y="1263525"/>
          <a:ext cx="6887309" cy="251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5169"/>
                <a:gridCol w="1011070"/>
                <a:gridCol w="1011070"/>
              </a:tblGrid>
              <a:tr h="10382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Criterion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Score (e.g.)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Weight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Size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Zonal Type Rarity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Habitat Diversity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Biodiversity Importance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88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Functional Importance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ESTUARY IMPORTANCE SCORE = Weighted Mean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0896"/>
              </p:ext>
            </p:extLst>
          </p:nvPr>
        </p:nvGraphicFramePr>
        <p:xfrm>
          <a:off x="1799490" y="3930525"/>
          <a:ext cx="6887310" cy="2438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2274"/>
                <a:gridCol w="1185036"/>
              </a:tblGrid>
              <a:tr h="3425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Criteria for consideration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Guidelines for importance score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308">
                <a:tc>
                  <a:txBody>
                    <a:bodyPr/>
                    <a:lstStyle/>
                    <a:p>
                      <a:pPr marL="160020" indent="-1524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	Conduit for detritus, nutrients and sediments generated in the </a:t>
                      </a:r>
                      <a:r>
                        <a:rPr lang="en-GB" sz="1100" u="sng" dirty="0">
                          <a:effectLst/>
                        </a:rPr>
                        <a:t>catchment</a:t>
                      </a:r>
                      <a:r>
                        <a:rPr lang="en-GB" sz="1100" dirty="0">
                          <a:effectLst/>
                        </a:rPr>
                        <a:t> to the sea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 none</a:t>
                      </a:r>
                      <a:endParaRPr lang="en-Z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 little</a:t>
                      </a:r>
                      <a:endParaRPr lang="en-Z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40 some</a:t>
                      </a:r>
                      <a:endParaRPr lang="en-Z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60 important</a:t>
                      </a:r>
                      <a:endParaRPr lang="en-Z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80 very important</a:t>
                      </a:r>
                      <a:endParaRPr lang="en-Z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 extremely important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308">
                <a:tc>
                  <a:txBody>
                    <a:bodyPr/>
                    <a:lstStyle/>
                    <a:p>
                      <a:pPr marL="160020" indent="-1524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b. 	Export of  detritus and nutrients to the coastal zone generated </a:t>
                      </a:r>
                      <a:r>
                        <a:rPr lang="en-GB" sz="1100" u="sng" dirty="0">
                          <a:effectLst/>
                        </a:rPr>
                        <a:t>within</a:t>
                      </a:r>
                      <a:r>
                        <a:rPr lang="en-GB" sz="1100" dirty="0">
                          <a:effectLst/>
                        </a:rPr>
                        <a:t> estuary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marL="160020" indent="-1524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c. 	Nursery function for fish and crustaceans (marine and riverine)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marL="160020" indent="-1600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d. 	Movement corridor for river invertebrates and fish breeding in marine environment (e.g. river crab </a:t>
                      </a:r>
                      <a:r>
                        <a:rPr lang="en-GB" sz="1100" i="1" dirty="0" err="1">
                          <a:effectLst/>
                        </a:rPr>
                        <a:t>Varuna</a:t>
                      </a:r>
                      <a:r>
                        <a:rPr lang="en-GB" sz="1100" i="1" dirty="0">
                          <a:effectLst/>
                        </a:rPr>
                        <a:t> </a:t>
                      </a:r>
                      <a:r>
                        <a:rPr lang="en-GB" sz="1100" i="1" dirty="0" err="1">
                          <a:effectLst/>
                        </a:rPr>
                        <a:t>litterata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marL="160020" indent="-1600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 	Roosting area for marine or coastal birds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Overall functional importance score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Max (a to e)</a:t>
                      </a:r>
                      <a:endParaRPr lang="en-Z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66"/>
            <a:ext cx="8229600" cy="885947"/>
          </a:xfrm>
        </p:spPr>
        <p:txBody>
          <a:bodyPr/>
          <a:lstStyle/>
          <a:p>
            <a:r>
              <a:rPr lang="en-US" b="1" dirty="0"/>
              <a:t>EIS Results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584415"/>
              </p:ext>
            </p:extLst>
          </p:nvPr>
        </p:nvGraphicFramePr>
        <p:xfrm>
          <a:off x="1626575" y="951659"/>
          <a:ext cx="7332792" cy="5413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432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</a:tblGrid>
              <a:tr h="85619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ESTUARY (West to East)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Plant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Invert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Fish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Bird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Biodiversity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Size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Habitat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>
                          <a:effectLst/>
                        </a:rPr>
                        <a:t>Zonal Type Rarity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Importance Score*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Rank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Duiwenhoks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76.5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83.6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23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Goukou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79.0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80.3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Gourits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88.0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75.0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49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Blinde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77.5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26.9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Hartenbos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86.5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65.6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Klein </a:t>
                      </a: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Brak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69.0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52.8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Groot </a:t>
                      </a: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Brak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79.5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76.9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Maalgate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57.5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37.9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Gwaing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11.5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10.4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254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Kaaimans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45.5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27.9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210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Wilderness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88.0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82.5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27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Swartvlei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99.5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96.9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Goukamma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83.0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59.8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59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Knysna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Noetsie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51.0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28.3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209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Piesang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72.5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71.1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62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Keurbooms/</a:t>
                      </a:r>
                      <a:r>
                        <a:rPr lang="en-ZA" sz="100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Bitou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95.0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88.3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Matjies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25.0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220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Sout</a:t>
                      </a: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Oos</a:t>
                      </a: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67.5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59.4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Groot (Wes)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83.5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62.4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84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21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Bloukrans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63.5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/>
                          <a:ea typeface="Calibri"/>
                          <a:cs typeface="Calibri"/>
                        </a:rPr>
                        <a:t>51.4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9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274638"/>
            <a:ext cx="7288824" cy="1143000"/>
          </a:xfrm>
        </p:spPr>
        <p:txBody>
          <a:bodyPr/>
          <a:lstStyle/>
          <a:p>
            <a:r>
              <a:rPr lang="en-ZA" sz="3200" b="1" dirty="0"/>
              <a:t>Resource Unit Prioritisation Tool (RUPT)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011116"/>
            <a:ext cx="7403124" cy="5115048"/>
          </a:xfrm>
        </p:spPr>
        <p:txBody>
          <a:bodyPr/>
          <a:lstStyle/>
          <a:p>
            <a:pPr marL="176213" lvl="0" indent="-176213"/>
            <a:r>
              <a:rPr lang="en-ZA" sz="1600" dirty="0"/>
              <a:t>Provision of cultural services to society</a:t>
            </a:r>
          </a:p>
          <a:p>
            <a:pPr marL="176213" lvl="0" indent="-176213"/>
            <a:r>
              <a:rPr lang="en-ZA" sz="1600" dirty="0"/>
              <a:t>Provision of supporting livelihoods of significant vulnerable communities</a:t>
            </a:r>
          </a:p>
          <a:p>
            <a:pPr marL="176213" lvl="0" indent="-176213"/>
            <a:r>
              <a:rPr lang="en-ZA" sz="1600" dirty="0"/>
              <a:t>Importance in meeting strategic requirements and international obligations</a:t>
            </a:r>
          </a:p>
          <a:p>
            <a:pPr marL="176213" lvl="0" indent="-176213"/>
            <a:r>
              <a:rPr lang="en-ZA" sz="1600" dirty="0"/>
              <a:t>Provision of supporting and regulating services</a:t>
            </a:r>
          </a:p>
          <a:p>
            <a:pPr marL="176213" lvl="0" indent="-176213"/>
            <a:r>
              <a:rPr lang="en-ZA" sz="1600" dirty="0"/>
              <a:t>Contributing to the economy (GDP and job creation) in the catchment (e.g. commercial agriculture, industrial abstractions and bulk abstractions by water authorities)</a:t>
            </a:r>
          </a:p>
          <a:p>
            <a:pPr marL="176213" lvl="0" indent="-176213"/>
            <a:r>
              <a:rPr lang="en-ZA" sz="1600" dirty="0"/>
              <a:t>Level of threat posed to users</a:t>
            </a:r>
          </a:p>
          <a:p>
            <a:pPr marL="176213" lvl="0" indent="-176213"/>
            <a:r>
              <a:rPr lang="en-ZA" sz="1600" dirty="0"/>
              <a:t>EIS category</a:t>
            </a:r>
          </a:p>
          <a:p>
            <a:pPr marL="176213" lvl="0" indent="-176213"/>
            <a:r>
              <a:rPr lang="en-ZA" sz="1600" dirty="0"/>
              <a:t>Present ecological status</a:t>
            </a:r>
          </a:p>
          <a:p>
            <a:pPr marL="176213" lvl="0" indent="-176213"/>
            <a:r>
              <a:rPr lang="en-ZA" sz="1600" dirty="0"/>
              <a:t>Priority in provincial / fine scale aquatic biodiversity plans</a:t>
            </a:r>
          </a:p>
          <a:p>
            <a:pPr marL="176213" lvl="0" indent="-176213"/>
            <a:r>
              <a:rPr lang="en-ZA" sz="1600" dirty="0"/>
              <a:t>Level of threat posed to ecological components of the estuary</a:t>
            </a:r>
          </a:p>
          <a:p>
            <a:pPr marL="176213" lvl="0" indent="-176213"/>
            <a:r>
              <a:rPr lang="en-ZA" sz="1600" dirty="0"/>
              <a:t>Estuaries with PES lower than a D Category or lower than the accepted gazetted category</a:t>
            </a:r>
          </a:p>
          <a:p>
            <a:pPr marL="176213" lvl="0" indent="-176213"/>
            <a:r>
              <a:rPr lang="en-ZA" sz="1600" dirty="0"/>
              <a:t>Availability of EWR site data or other monitoring data (RHP, DWS gauging weirs etc.)</a:t>
            </a:r>
          </a:p>
          <a:p>
            <a:pPr marL="176213" lvl="0" indent="-176213"/>
            <a:r>
              <a:rPr lang="en-ZA" sz="1600" dirty="0"/>
              <a:t>Accessibility of resource unit for monitoring</a:t>
            </a:r>
          </a:p>
          <a:p>
            <a:pPr marL="176213" lvl="0" indent="-176213"/>
            <a:r>
              <a:rPr lang="en-ZA" sz="1600" dirty="0"/>
              <a:t>Safety risk associated with monitoring </a:t>
            </a:r>
            <a:r>
              <a:rPr lang="en-ZA" sz="1600" dirty="0" err="1"/>
              <a:t>RUs.</a:t>
            </a:r>
            <a:endParaRPr lang="en-ZA" sz="1600" dirty="0"/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9898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6"/>
            <a:ext cx="8229600" cy="1143000"/>
          </a:xfrm>
        </p:spPr>
        <p:txBody>
          <a:bodyPr/>
          <a:lstStyle/>
          <a:p>
            <a:r>
              <a:rPr lang="en-ZA" sz="3600" b="1" dirty="0" smtClean="0"/>
              <a:t>RUPT Results</a:t>
            </a:r>
            <a:endParaRPr lang="en-Z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141196"/>
              </p:ext>
            </p:extLst>
          </p:nvPr>
        </p:nvGraphicFramePr>
        <p:xfrm>
          <a:off x="1556247" y="694608"/>
          <a:ext cx="7060215" cy="247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615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</a:tblGrid>
              <a:tr h="76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Gouritz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Duiwenhoks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Goukou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Blinde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Tweekuilen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Gericke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Hartenbos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Klein Brak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Groot Brak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Rooi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Maalgate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Gwaing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Skaapkop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Meul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Kaaimans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Wilderness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</a:tr>
              <a:tr h="213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Position in IUA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13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Concern for users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0.16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0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Concern for environment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459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Management and practical considerations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0.13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0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Total Prioritization Score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0.81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0.53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0.46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0.44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0.73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0.46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0.44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0.50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0.88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13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Priority Rating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0.4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0.9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2041"/>
              </p:ext>
            </p:extLst>
          </p:nvPr>
        </p:nvGraphicFramePr>
        <p:xfrm>
          <a:off x="1556247" y="3576252"/>
          <a:ext cx="7060215" cy="247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615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</a:tblGrid>
              <a:tr h="76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Swartvlei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Goukamma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Knysna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Noetsie</a:t>
                      </a: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 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Grooteiland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Kranshoek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Crooks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Piesang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Keurbooms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Matjies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Brak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Sout (Oos)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Groot (Wes)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Sout (Oos)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Helpmekaars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Bloukrans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</a:tr>
              <a:tr h="213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Position in IUA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13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Concern for users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0.01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0.13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0.01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0.13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0.01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0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Concern for environment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0.00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459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Management and practical considerations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0.25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0.10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Calibri"/>
                          <a:ea typeface="Arial"/>
                          <a:cs typeface="Times New Roman"/>
                        </a:rPr>
                        <a:t>0.02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Calibri"/>
                          <a:ea typeface="Arial"/>
                          <a:cs typeface="Times New Roman"/>
                        </a:rPr>
                        <a:t>0.05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0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Total Prioritization Score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0.85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0.72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1.00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0.34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0.66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0.79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0.32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0.28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0.53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0.27</a:t>
                      </a:r>
                      <a:endParaRPr lang="en-ZA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0.31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13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Priority Rating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0.9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0.7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1.0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0.7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0.8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0.5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0.3</a:t>
                      </a:r>
                      <a:endParaRPr lang="en-ZA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4417"/>
              </p:ext>
            </p:extLst>
          </p:nvPr>
        </p:nvGraphicFramePr>
        <p:xfrm>
          <a:off x="1556247" y="3250937"/>
          <a:ext cx="7060215" cy="30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615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</a:tblGrid>
              <a:tr h="30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EIS Rank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216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9143"/>
              </p:ext>
            </p:extLst>
          </p:nvPr>
        </p:nvGraphicFramePr>
        <p:xfrm>
          <a:off x="1556247" y="6128953"/>
          <a:ext cx="7060215" cy="30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615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  <a:gridCol w="342350"/>
              </a:tblGrid>
              <a:tr h="30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EIS Rank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899" marR="4899" marT="489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ZA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4638"/>
            <a:ext cx="7139354" cy="1143000"/>
          </a:xfrm>
        </p:spPr>
        <p:txBody>
          <a:bodyPr/>
          <a:lstStyle/>
          <a:p>
            <a:r>
              <a:rPr lang="en-US" sz="4000" b="1" dirty="0"/>
              <a:t>Selection of indicators for monitoring</a:t>
            </a:r>
            <a:endParaRPr lang="en-Z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4162" y="1600200"/>
            <a:ext cx="7042638" cy="4525963"/>
          </a:xfrm>
        </p:spPr>
        <p:txBody>
          <a:bodyPr/>
          <a:lstStyle/>
          <a:p>
            <a:r>
              <a:rPr lang="en-US" dirty="0" smtClean="0"/>
              <a:t>Indicators for priority estuaries were identified through two means:</a:t>
            </a:r>
          </a:p>
          <a:p>
            <a:pPr lvl="1"/>
            <a:r>
              <a:rPr lang="en-US" dirty="0" smtClean="0"/>
              <a:t>RDM studies which generally include a list of indicators, and ecological specifications (</a:t>
            </a:r>
            <a:r>
              <a:rPr lang="en-US" dirty="0" err="1" smtClean="0"/>
              <a:t>Ecospecs</a:t>
            </a:r>
            <a:r>
              <a:rPr lang="en-US" dirty="0" smtClean="0"/>
              <a:t>) and Thresholds of Potential Concern (TPCs) for </a:t>
            </a:r>
            <a:r>
              <a:rPr lang="en-US" dirty="0"/>
              <a:t>each </a:t>
            </a:r>
            <a:r>
              <a:rPr lang="en-US" dirty="0" smtClean="0"/>
              <a:t>indicator</a:t>
            </a:r>
          </a:p>
          <a:p>
            <a:pPr lvl="1"/>
            <a:r>
              <a:rPr lang="en-US" dirty="0" smtClean="0"/>
              <a:t>The Resource Unit Evaluation Tool (RUEV) published by DWA (2011)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9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661744" y="1406591"/>
            <a:ext cx="7439201" cy="256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Determine Water Resource Classes (WRCs)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Determine Resource Quality Objectives (</a:t>
            </a:r>
            <a:r>
              <a:rPr lang="en-US" b="1" dirty="0" smtClean="0">
                <a:solidFill>
                  <a:srgbClr val="0070C0"/>
                </a:solidFill>
              </a:rPr>
              <a:t>RQOs)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Support Gazetting </a:t>
            </a:r>
            <a:r>
              <a:rPr lang="en-US" b="1" dirty="0">
                <a:solidFill>
                  <a:srgbClr val="0070C0"/>
                </a:solidFill>
              </a:rPr>
              <a:t>of Recommended </a:t>
            </a:r>
            <a:r>
              <a:rPr lang="en-US" b="1" dirty="0" smtClean="0">
                <a:solidFill>
                  <a:srgbClr val="0070C0"/>
                </a:solidFill>
              </a:rPr>
              <a:t>Water Resources Classes and RQOs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61744" y="502448"/>
            <a:ext cx="633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Study Objectives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6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670"/>
            <a:ext cx="7086600" cy="1143000"/>
          </a:xfrm>
        </p:spPr>
        <p:txBody>
          <a:bodyPr/>
          <a:lstStyle/>
          <a:p>
            <a:r>
              <a:rPr lang="en-US" sz="3600" b="1" dirty="0" err="1" smtClean="0"/>
              <a:t>Ecospecs</a:t>
            </a:r>
            <a:r>
              <a:rPr lang="en-US" sz="3600" b="1" dirty="0" smtClean="0"/>
              <a:t> &amp; TPCs from RDM studies</a:t>
            </a:r>
            <a:endParaRPr lang="en-Z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09049"/>
              </p:ext>
            </p:extLst>
          </p:nvPr>
        </p:nvGraphicFramePr>
        <p:xfrm>
          <a:off x="1600200" y="703397"/>
          <a:ext cx="7385535" cy="565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492369"/>
                <a:gridCol w="894861"/>
                <a:gridCol w="441570"/>
                <a:gridCol w="474785"/>
                <a:gridCol w="685800"/>
                <a:gridCol w="580292"/>
                <a:gridCol w="606669"/>
                <a:gridCol w="668216"/>
                <a:gridCol w="1397973"/>
              </a:tblGrid>
              <a:tr h="117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Flow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Mouth condition and sedimentary processes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quality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Microalgae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Macrophytes (plants)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Invertebrates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Fish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Birds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Additional (</a:t>
                      </a:r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non-flow related) interventions to achieve the TEC: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Duiwenhoks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Goukou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Gourits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Blinde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Hartenbos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Klein </a:t>
                      </a: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Brak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Groot </a:t>
                      </a: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Brak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Maalgate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Gwaing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Kaaimans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Wilderness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Swartvlei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Goukamma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Knysna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Noetsie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Piesang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Keurbooms/</a:t>
                      </a:r>
                      <a:r>
                        <a:rPr lang="en-ZA" sz="100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Bitou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Matjies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Sout</a:t>
                      </a: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ZA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Oos</a:t>
                      </a: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Groot (Wes)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Bloukrans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4638"/>
            <a:ext cx="7139354" cy="1143000"/>
          </a:xfrm>
        </p:spPr>
        <p:txBody>
          <a:bodyPr/>
          <a:lstStyle/>
          <a:p>
            <a:r>
              <a:rPr lang="en-US" sz="3200" b="1" dirty="0"/>
              <a:t>Resource Unit Evaluation Tool (RUEV)</a:t>
            </a:r>
            <a:endParaRPr lang="en-ZA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72287"/>
              </p:ext>
            </p:extLst>
          </p:nvPr>
        </p:nvGraphicFramePr>
        <p:xfrm>
          <a:off x="1695450" y="1013203"/>
          <a:ext cx="7237535" cy="519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0904"/>
                <a:gridCol w="2936631"/>
              </a:tblGrid>
              <a:tr h="234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Activities that impact on the water resource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 groups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F81BD"/>
                    </a:solidFill>
                  </a:tcPr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Afforestation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irrigated agriculture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Alien vegetation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livestock production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Artificial breaching or mouth stabilisation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 users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Concentrated livestock operations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Dams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Per-urban users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Dredging activities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estate and property</a:t>
                      </a:r>
                    </a:p>
                  </a:txBody>
                  <a:tcPr marL="0" marR="0" marT="0" marB="0" anchor="ctr"/>
                </a:tc>
              </a:tr>
              <a:tr h="37158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Dryland agriculture (including sugarcane &amp; other crops)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Recreation and ecotourism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Industrial areas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Rural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Infrastructure (including roads, powerlines etc)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Strategic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Inter-basin transfers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Urban and residential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Irrigated agriculture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Institutions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Livestock grazing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Mining activities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Recreation and ecotourism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158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Rural Settlements practicing subsistence resource use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Sewage works and solid waste sites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Urban areas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Urban Informal settlements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Rehabilitation activities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Other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6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sz="3200" b="1" dirty="0"/>
              <a:t>Resource Unit Evaluation Tool (RUEV)</a:t>
            </a:r>
            <a:endParaRPr lang="en-Z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73796"/>
              </p:ext>
            </p:extLst>
          </p:nvPr>
        </p:nvGraphicFramePr>
        <p:xfrm>
          <a:off x="1626577" y="853436"/>
          <a:ext cx="7280027" cy="5410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711"/>
                <a:gridCol w="314984"/>
                <a:gridCol w="316754"/>
                <a:gridCol w="316754"/>
                <a:gridCol w="314984"/>
                <a:gridCol w="314984"/>
                <a:gridCol w="314984"/>
                <a:gridCol w="316754"/>
                <a:gridCol w="316754"/>
                <a:gridCol w="314984"/>
                <a:gridCol w="314984"/>
                <a:gridCol w="314984"/>
                <a:gridCol w="316754"/>
                <a:gridCol w="316754"/>
                <a:gridCol w="314984"/>
                <a:gridCol w="314984"/>
                <a:gridCol w="314984"/>
                <a:gridCol w="314984"/>
                <a:gridCol w="314984"/>
                <a:gridCol w="314984"/>
              </a:tblGrid>
              <a:tr h="5280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2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Quantity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Hydro-dynamics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Quality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Physical </a:t>
                      </a:r>
                      <a:r>
                        <a:rPr lang="en-ZA" sz="1100" b="1" u="none" strike="noStrike" dirty="0" smtClean="0">
                          <a:effectLst/>
                        </a:rPr>
                        <a:t>habitat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Biota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4264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 Flows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 Flows (Floods)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Mouth Condition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Abiotic states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Salinity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Dissolved inorganic nitrogen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Dissolved inorganic phosphate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Water clarity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Dissolved oxygen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Toxic substances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Pathogens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Intertidal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Subtidal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Substrate type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Microalgae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Macrophytes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Invertebrates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Fish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Birds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Duiwenhoks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Gouritz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Goukou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Hartenbos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Klein 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Brak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Groot 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Brak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Wildernis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Swartvlei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Goukamma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Knysna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Piesang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Keurbooms</a:t>
                      </a:r>
                      <a:endParaRPr lang="en-Z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4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3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Estuary RQO Template</a:t>
            </a:r>
            <a:endParaRPr lang="en-ZA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30304"/>
              </p:ext>
            </p:extLst>
          </p:nvPr>
        </p:nvGraphicFramePr>
        <p:xfrm>
          <a:off x="939451" y="836410"/>
          <a:ext cx="8099041" cy="5493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087"/>
                <a:gridCol w="406790"/>
                <a:gridCol w="289943"/>
                <a:gridCol w="753848"/>
                <a:gridCol w="676530"/>
                <a:gridCol w="724854"/>
                <a:gridCol w="860161"/>
                <a:gridCol w="966472"/>
                <a:gridCol w="695861"/>
                <a:gridCol w="850495"/>
              </a:tblGrid>
              <a:tr h="177028">
                <a:tc rowSpan="2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IUA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Node</a:t>
                      </a:r>
                      <a:endParaRPr lang="en-ZA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Quat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REC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Current</a:t>
                      </a:r>
                      <a:endParaRPr lang="en-ZA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Target</a:t>
                      </a:r>
                      <a:endParaRPr lang="en-ZA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36566">
                <a:tc gridSpan="3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PES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EC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</a:tr>
              <a:tr h="23750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G14-Groot </a:t>
                      </a:r>
                      <a:r>
                        <a:rPr lang="en-GB" sz="14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Gxi22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K10B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65.0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80.7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</a:tr>
              <a:tr h="177028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TEC SPECIFICATIONS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7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Flow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%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nMAR</a:t>
                      </a:r>
                      <a:r>
                        <a:rPr lang="en-GB" sz="1400" dirty="0" smtClean="0">
                          <a:effectLst/>
                        </a:rPr>
                        <a:t>:</a:t>
                      </a:r>
                      <a:r>
                        <a:rPr lang="en-GB" sz="1400" baseline="0" dirty="0" smtClean="0">
                          <a:effectLst/>
                        </a:rPr>
                        <a:t> 80.7, dry season flow &gt;0.05 Mm</a:t>
                      </a:r>
                      <a:r>
                        <a:rPr lang="en-GB" sz="1400" baseline="30000" dirty="0" smtClean="0">
                          <a:effectLst/>
                        </a:rPr>
                        <a:t>3</a:t>
                      </a:r>
                      <a:r>
                        <a:rPr lang="en-GB" sz="1400" baseline="0" dirty="0" smtClean="0">
                          <a:effectLst/>
                        </a:rPr>
                        <a:t>/month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54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Mouth condition and sedimentary processes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% time mouth closed should not 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increase/decrease by &gt;10% from present; </a:t>
                      </a:r>
                      <a:r>
                        <a:rPr lang="en-GB" sz="1400" dirty="0" smtClean="0">
                          <a:effectLst/>
                        </a:rPr>
                        <a:t> no period of closure &gt;3 months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76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Water quality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87313" lvl="1" indent="-87313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not to exceed 200 </a:t>
                      </a:r>
                      <a:r>
                        <a:rPr lang="en-Z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/ℓ (average);</a:t>
                      </a: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 not to exceed 50 </a:t>
                      </a:r>
                      <a:r>
                        <a:rPr lang="en-Z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/ℓ (average) </a:t>
                      </a: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7313" lvl="1" indent="-87313">
                        <a:buFont typeface="Arial" panose="020B0604020202020204" pitchFamily="34" charset="0"/>
                        <a:buChar char="•"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6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Microalgae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176213" marR="0" lvl="1" indent="-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Phytoplankton not to exceed 8 </a:t>
                      </a:r>
                      <a:r>
                        <a:rPr lang="en-Z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/ℓ (median), and/or</a:t>
                      </a: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Z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/ℓ (once-off) and/or cell density not to exceed 10 000 cells/ml (once-off)</a:t>
                      </a:r>
                    </a:p>
                    <a:p>
                      <a:pPr marL="176213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Benthic microalgae not to exceed 42 mg/m</a:t>
                      </a:r>
                      <a:r>
                        <a:rPr lang="en-ZA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(median)</a:t>
                      </a: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6213" marR="0" lvl="1" indent="-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54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Macrophytes (plants)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87313" marR="0" lvl="0" indent="-8731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 distribution of macrophyte habitats 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Times New Roman"/>
                        </a:rPr>
                        <a:t>within</a:t>
                      </a: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Times New Roman"/>
                        </a:rPr>
                        <a:t> 20% of present (</a:t>
                      </a:r>
                      <a:r>
                        <a:rPr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Supratidal salt marsh: 29%, Reeds &amp; sedges: 10%, sand/mud banks: 10%)</a:t>
                      </a: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7313" marR="0" lvl="0" indent="-8731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5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Invertebrates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Populations of key invertebrate species should not deviate from average baselines (as determined in first three visits) by more 30% 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5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Fish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Relative contribution</a:t>
                      </a:r>
                      <a:r>
                        <a:rPr lang="en-GB" sz="1400" baseline="0" dirty="0" smtClean="0">
                          <a:effectLst/>
                        </a:rPr>
                        <a:t> for key groups of fish (estuarine resident, marine migrant, freshwater, etc.)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 not deviate from average baselines (as determined in first three visits) by more 30%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31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Birds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9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birds in any group, other than species that are increasing regionally such as Egyptian geese, should not deviate by more than 30% from baseline median (determined by past data and or initial surveys) 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7313" lvl="0" indent="-873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702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Source of information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DWS (2015) Desktop Assessment of Estuaries in the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Gouritz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WMA</a:t>
                      </a:r>
                      <a:endParaRPr lang="en-ZA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-1481190" y="2820079"/>
            <a:ext cx="37465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e.g.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Hartenbos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7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46158"/>
              </p:ext>
            </p:extLst>
          </p:nvPr>
        </p:nvGraphicFramePr>
        <p:xfrm>
          <a:off x="833943" y="641837"/>
          <a:ext cx="8099041" cy="5322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877"/>
                <a:gridCol w="289943"/>
                <a:gridCol w="753848"/>
                <a:gridCol w="676530"/>
                <a:gridCol w="724854"/>
                <a:gridCol w="860161"/>
                <a:gridCol w="966472"/>
                <a:gridCol w="695861"/>
                <a:gridCol w="850495"/>
              </a:tblGrid>
              <a:tr h="248178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IUA</a:t>
                      </a:r>
                      <a:endParaRPr lang="en-ZA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Node</a:t>
                      </a:r>
                      <a:endParaRPr lang="en-ZA" sz="1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Quat</a:t>
                      </a:r>
                      <a:endParaRPr lang="en-ZA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REC</a:t>
                      </a:r>
                      <a:endParaRPr lang="en-ZA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Current</a:t>
                      </a:r>
                      <a:endParaRPr lang="en-ZA" sz="1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Target</a:t>
                      </a:r>
                      <a:endParaRPr lang="en-ZA" sz="16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5167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PES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EC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</a:tr>
              <a:tr h="28026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G14-Groot </a:t>
                      </a:r>
                      <a:r>
                        <a:rPr lang="en-GB" sz="16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Gxi22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K10B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65.0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80.7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</a:tr>
              <a:tr h="248178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TEC SPECIFICATIONS</a:t>
                      </a:r>
                      <a:endParaRPr lang="en-ZA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6170">
                <a:tc grid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Additional(non-flow related) interventions to achieve the TEC</a:t>
                      </a:r>
                      <a:r>
                        <a:rPr lang="en-US" sz="1600" dirty="0" smtClean="0">
                          <a:effectLst/>
                        </a:rPr>
                        <a:t>:</a:t>
                      </a:r>
                      <a:endParaRPr lang="en-ZA" sz="1600" dirty="0">
                        <a:effectLst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58066">
                <a:tc gridSpan="9">
                  <a:txBody>
                    <a:bodyPr/>
                    <a:lstStyle/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has resulted in a reduction in base flow and floods to the system, with a shift in the onset of the high flow period and an increase in the duration of the low flow period;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Artificial breaching;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tidal flows and habitat as result of bridge construction (e.g. old N2, railway bridge);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Infilling of estuary channel and mouth area as a result of loss of floods and artificial breaching;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significant reduction in water quality as a result of the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Mossel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Bay WWTW discharge and urban runoff;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in the EFZ;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Alien vegetation;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bait collection and fishing effort; and </a:t>
                      </a:r>
                      <a:endParaRPr lang="en-Z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disturbance (</a:t>
                      </a: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influences bird abundance).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717" marR="1754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8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Source of information</a:t>
                      </a:r>
                      <a:endParaRPr lang="en-ZA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DWS (2015) Desktop Assessment of Estuaries in the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Gouritz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WMA</a:t>
                      </a:r>
                      <a:endParaRPr lang="en-ZA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4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5076056" y="1592796"/>
            <a:ext cx="3321494" cy="1080120"/>
          </a:xfrm>
          <a:prstGeom prst="wedgeRectCallout">
            <a:avLst>
              <a:gd name="adj1" fmla="val -122504"/>
              <a:gd name="adj2" fmla="val -1817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 smtClean="0">
                <a:solidFill>
                  <a:schemeClr val="tx1"/>
                </a:solidFill>
              </a:rPr>
              <a:t>1. Relationship between health and flow is logarithmic – health declines increasingly rapidly  as %MAR declines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004047" y="263688"/>
            <a:ext cx="3393503" cy="1080120"/>
          </a:xfrm>
          <a:prstGeom prst="wedgeRectCallout">
            <a:avLst>
              <a:gd name="adj1" fmla="val -76337"/>
              <a:gd name="adj2" fmla="val 6717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 smtClean="0">
                <a:solidFill>
                  <a:schemeClr val="tx1"/>
                </a:solidFill>
              </a:rPr>
              <a:t>3. It is often not possible to restore health to 100% of natural through restoration of flow alone due to other non-flow related impacts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142698" y="3585048"/>
            <a:ext cx="3056078" cy="924072"/>
          </a:xfrm>
          <a:prstGeom prst="wedgeRectCallout">
            <a:avLst>
              <a:gd name="adj1" fmla="val -34573"/>
              <a:gd name="adj2" fmla="val -13369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 smtClean="0">
                <a:solidFill>
                  <a:schemeClr val="tx1"/>
                </a:solidFill>
              </a:rPr>
              <a:t>2. The ability of an estuary to support biodiversity drops to zero before MAR drop to zero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95" y="803748"/>
            <a:ext cx="3891915" cy="2781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58810" y="2876908"/>
            <a:ext cx="4458784" cy="1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A. Models were developed which allowed us to project likely changes in estuary health from A to E category as flows decline based on data from Reserve determination studies for individual estuaries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4496" y="242059"/>
            <a:ext cx="178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 smtClean="0"/>
              <a:t>ESTUARIES</a:t>
            </a:r>
            <a:endParaRPr lang="en-ZA" sz="28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76054" y="4320072"/>
          <a:ext cx="4067944" cy="214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974"/>
                <a:gridCol w="507974"/>
                <a:gridCol w="508666"/>
                <a:gridCol w="508666"/>
                <a:gridCol w="508666"/>
                <a:gridCol w="508666"/>
                <a:gridCol w="508666"/>
                <a:gridCol w="508666"/>
              </a:tblGrid>
              <a:tr h="268661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Assigned Ecological Category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8661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A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B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D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F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661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PES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A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1.0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0.9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0.7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0.5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0.3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6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B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1.2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1.0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0.8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0.6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0.4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6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1.4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1.2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1.0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0.7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0.4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0.1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6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D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1.9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1.7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1.4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1.0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0.6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0.2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6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3.2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2.8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2.3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1.7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1.0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0.3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6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F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10.4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9.0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7.3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5.4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3.2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1.0</a:t>
                      </a:r>
                      <a:endParaRPr lang="en-ZA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63040" y="4713691"/>
            <a:ext cx="3429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B. Proportional changes in the size of macrophyte, invertebrate, fish and bird populations were also estimated using matrices developed using data from </a:t>
            </a:r>
            <a:r>
              <a:rPr lang="en-ZA" sz="1600" dirty="0"/>
              <a:t>R</a:t>
            </a:r>
            <a:r>
              <a:rPr lang="en-ZA" sz="1600" dirty="0" smtClean="0"/>
              <a:t>eserve determination studies for individual estuaries</a:t>
            </a:r>
          </a:p>
        </p:txBody>
      </p:sp>
    </p:spTree>
    <p:extLst>
      <p:ext uri="{BB962C8B-B14F-4D97-AF65-F5344CB8AC3E}">
        <p14:creationId xmlns:p14="http://schemas.microsoft.com/office/powerpoint/2010/main" val="638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970" y="870866"/>
            <a:ext cx="7594861" cy="561748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Model relationship between Estuary Heath Index (EHI) and changes in Mean Annual Runoff (MAR) and Water Quality</a:t>
            </a: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39694" y="1757"/>
            <a:ext cx="7692137" cy="630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29966" y="11823"/>
            <a:ext cx="7979323" cy="6204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/>
              <a:t>Determining EWRs for Estuaries</a:t>
            </a:r>
            <a:endParaRPr lang="en-GB" sz="2800" b="1" dirty="0"/>
          </a:p>
        </p:txBody>
      </p:sp>
      <p:pic>
        <p:nvPicPr>
          <p:cNvPr id="9" name="Picture 15" descr="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40" y="1797174"/>
            <a:ext cx="6739002" cy="479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89" y="164222"/>
            <a:ext cx="1895886" cy="1778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961" y="164223"/>
            <a:ext cx="1972289" cy="193127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/>
              <a:t>Change in EHI with MAR</a:t>
            </a:r>
            <a:endParaRPr lang="en-GB" sz="28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/>
          <a:stretch/>
        </p:blipFill>
        <p:spPr bwMode="auto">
          <a:xfrm>
            <a:off x="2133600" y="238125"/>
            <a:ext cx="5791199" cy="631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2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064" y="1399350"/>
            <a:ext cx="7178040" cy="4525963"/>
          </a:xfrm>
        </p:spPr>
        <p:txBody>
          <a:bodyPr/>
          <a:lstStyle/>
          <a:p>
            <a:r>
              <a:rPr lang="en-ZA" dirty="0" smtClean="0"/>
              <a:t>Present the methodology followed to prioritise Resource Units</a:t>
            </a:r>
          </a:p>
          <a:p>
            <a:r>
              <a:rPr lang="en-ZA" dirty="0" smtClean="0"/>
              <a:t>Present the methodology followed to evaluate Resource Units</a:t>
            </a:r>
          </a:p>
          <a:p>
            <a:r>
              <a:rPr lang="en-ZA" dirty="0" smtClean="0"/>
              <a:t>Present the draft Resource Quality Objectives for Resource Units</a:t>
            </a:r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661744" y="502448"/>
            <a:ext cx="633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Meeting Objectives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3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6490" y="94890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1896533"/>
            <a:ext cx="6383337" cy="228206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Study Progress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2" y="4345836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17" b="7740"/>
          <a:stretch/>
        </p:blipFill>
        <p:spPr>
          <a:xfrm>
            <a:off x="0" y="286482"/>
            <a:ext cx="9207952" cy="65715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6845" y="2649955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6845" y="4070539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86337" y="70348"/>
            <a:ext cx="3157663" cy="1030067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dirty="0" smtClean="0">
                <a:solidFill>
                  <a:schemeClr val="bg1"/>
                </a:solidFill>
              </a:rPr>
              <a:t>Study Status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49984" y="2286257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51076" y="3189836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58728" y="6515204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536" y="1700784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 flipV="1">
            <a:off x="3950208" y="1787652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71772" y="5245608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>
          <a:xfrm flipV="1">
            <a:off x="3933444" y="5332476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8"/>
            <a:ext cx="9122103" cy="59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1823"/>
            <a:ext cx="9144000" cy="58105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 smtClean="0">
                <a:solidFill>
                  <a:schemeClr val="bg1"/>
                </a:solidFill>
              </a:rPr>
              <a:t>Integrated Units of Analysis and Nodes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6936" y="573839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Breede</a:t>
            </a:r>
            <a:r>
              <a:rPr lang="en-ZA" b="1" dirty="0" smtClean="0"/>
              <a:t>-Overberg Region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7" y="969264"/>
            <a:ext cx="8327337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46132"/>
              </p:ext>
            </p:extLst>
          </p:nvPr>
        </p:nvGraphicFramePr>
        <p:xfrm>
          <a:off x="747522" y="1474498"/>
          <a:ext cx="7886701" cy="3653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8310"/>
                <a:gridCol w="3208310"/>
                <a:gridCol w="1470081"/>
              </a:tblGrid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Region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IUA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Spatially targeted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6749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Breede</a:t>
                      </a:r>
                      <a:r>
                        <a:rPr lang="en-GB" sz="1800" dirty="0">
                          <a:effectLst/>
                        </a:rPr>
                        <a:t> Overberg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A1 Upper Breede Tributaries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A2 Middle Breede Renosterveld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III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A3 Breede Working Tributaries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III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B4 Riversonderend Theewaters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III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F9 Lower Riversonderend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B5 Overberg West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H16 Overberg West Coastal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36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F10 Overberg East Renosterveld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H17 Overberg East Fynbos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F11 Lower Breede Renosterveld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6936" y="573839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Breede</a:t>
            </a:r>
            <a:r>
              <a:rPr lang="en-ZA" b="1" dirty="0" smtClean="0"/>
              <a:t>-Overberg Region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849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8"/>
            <a:ext cx="9122103" cy="59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1823"/>
            <a:ext cx="9144000" cy="58105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 smtClean="0">
                <a:solidFill>
                  <a:schemeClr val="bg1"/>
                </a:solidFill>
              </a:rPr>
              <a:t>Integrated Units of Analysis and Nodes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9917" y="600004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Gouritz</a:t>
            </a:r>
            <a:r>
              <a:rPr lang="en-ZA" b="1" dirty="0" smtClean="0"/>
              <a:t>-Coastal Region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0" y="1119422"/>
            <a:ext cx="8114997" cy="57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9917" y="600004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Gouritz</a:t>
            </a:r>
            <a:r>
              <a:rPr lang="en-ZA" b="1" dirty="0" smtClean="0"/>
              <a:t>-Coastal Region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97803"/>
              </p:ext>
            </p:extLst>
          </p:nvPr>
        </p:nvGraphicFramePr>
        <p:xfrm>
          <a:off x="1232597" y="1266613"/>
          <a:ext cx="7225602" cy="4888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126"/>
                <a:gridCol w="2784957"/>
                <a:gridCol w="827844"/>
                <a:gridCol w="2189675"/>
              </a:tblGrid>
              <a:tr h="105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Region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IUA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Spatially targeted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1373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Gouritz</a:t>
                      </a:r>
                      <a:r>
                        <a:rPr lang="en-GB" sz="1800" dirty="0">
                          <a:effectLst/>
                        </a:rPr>
                        <a:t> Coastal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Gamka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Buffels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Touws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Gouritz-Olifants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D7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Lower Gouritz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F13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Duiwenhoks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288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Hessequa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I18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Groot Brak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G14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288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Coastal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G15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1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10699</TotalTime>
  <Words>2414</Words>
  <Application>Microsoft Office PowerPoint</Application>
  <PresentationFormat>On-screen Show (4:3)</PresentationFormat>
  <Paragraphs>1486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Gill Snas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Estuaries in the Gouritz region</vt:lpstr>
      <vt:lpstr>Estuaries in the Gouritz region</vt:lpstr>
      <vt:lpstr>Prioritisation of estuaries for RQO development</vt:lpstr>
      <vt:lpstr>Estuary Importance Score (EIS)</vt:lpstr>
      <vt:lpstr>EIS Results</vt:lpstr>
      <vt:lpstr>Resource Unit Prioritisation Tool (RUPT)</vt:lpstr>
      <vt:lpstr>RUPT Results</vt:lpstr>
      <vt:lpstr>Selection of indicators for monitoring</vt:lpstr>
      <vt:lpstr>Ecospecs &amp; TPCs from RDM studies</vt:lpstr>
      <vt:lpstr>Resource Unit Evaluation Tool (RUEV)</vt:lpstr>
      <vt:lpstr>Resource Unit Evaluation Tool (RUEV)</vt:lpstr>
      <vt:lpstr>Estuary RQO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Lekalake Esther</cp:lastModifiedBy>
  <cp:revision>732</cp:revision>
  <cp:lastPrinted>2017-11-22T06:00:43Z</cp:lastPrinted>
  <dcterms:created xsi:type="dcterms:W3CDTF">2012-08-01T10:33:21Z</dcterms:created>
  <dcterms:modified xsi:type="dcterms:W3CDTF">2018-07-17T12:43:19Z</dcterms:modified>
</cp:coreProperties>
</file>